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57" r:id="rId5"/>
    <p:sldId id="259" r:id="rId6"/>
    <p:sldId id="260" r:id="rId7"/>
    <p:sldId id="261" r:id="rId8"/>
    <p:sldId id="265" r:id="rId9"/>
    <p:sldId id="264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F60EE-6490-4CBC-A876-D731E912F2DC}" type="datetimeFigureOut">
              <a:rPr lang="en-US" smtClean="0"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8F8B7-9FE1-497D-AE08-D958A91519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084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F60EE-6490-4CBC-A876-D731E912F2DC}" type="datetimeFigureOut">
              <a:rPr lang="en-US" smtClean="0"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8F8B7-9FE1-497D-AE08-D958A91519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617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F60EE-6490-4CBC-A876-D731E912F2DC}" type="datetimeFigureOut">
              <a:rPr lang="en-US" smtClean="0"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8F8B7-9FE1-497D-AE08-D958A91519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075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F60EE-6490-4CBC-A876-D731E912F2DC}" type="datetimeFigureOut">
              <a:rPr lang="en-US" smtClean="0"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8F8B7-9FE1-497D-AE08-D958A91519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844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F60EE-6490-4CBC-A876-D731E912F2DC}" type="datetimeFigureOut">
              <a:rPr lang="en-US" smtClean="0"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8F8B7-9FE1-497D-AE08-D958A91519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809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F60EE-6490-4CBC-A876-D731E912F2DC}" type="datetimeFigureOut">
              <a:rPr lang="en-US" smtClean="0"/>
              <a:t>10/12/2016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8F8B7-9FE1-497D-AE08-D958A91519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702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F60EE-6490-4CBC-A876-D731E912F2DC}" type="datetimeFigureOut">
              <a:rPr lang="en-US" smtClean="0"/>
              <a:t>10/12/2016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8F8B7-9FE1-497D-AE08-D958A91519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155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F60EE-6490-4CBC-A876-D731E912F2DC}" type="datetimeFigureOut">
              <a:rPr lang="en-US" smtClean="0"/>
              <a:t>10/12/2016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8F8B7-9FE1-497D-AE08-D958A91519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371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F60EE-6490-4CBC-A876-D731E912F2DC}" type="datetimeFigureOut">
              <a:rPr lang="en-US" smtClean="0"/>
              <a:t>10/12/2016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8F8B7-9FE1-497D-AE08-D958A91519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970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F60EE-6490-4CBC-A876-D731E912F2DC}" type="datetimeFigureOut">
              <a:rPr lang="en-US" smtClean="0"/>
              <a:t>10/12/2016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8F8B7-9FE1-497D-AE08-D958A91519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170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F60EE-6490-4CBC-A876-D731E912F2DC}" type="datetimeFigureOut">
              <a:rPr lang="en-US" smtClean="0"/>
              <a:t>10/12/2016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8F8B7-9FE1-497D-AE08-D958A91519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873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F60EE-6490-4CBC-A876-D731E912F2DC}" type="datetimeFigureOut">
              <a:rPr lang="en-US" smtClean="0"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8F8B7-9FE1-497D-AE08-D958A91519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270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mdow@emporia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mdow@emporia.edu" TargetMode="External"/><Relationship Id="rId2" Type="http://schemas.openxmlformats.org/officeDocument/2006/relationships/hyperlink" Target="http://tinyurl.com/zw9opuh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la.org/tools/libfactsheets/alalibraryfactsheet0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lim.emporia.ed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15774.93F4C590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81836" y="1122363"/>
            <a:ext cx="7886163" cy="2387600"/>
          </a:xfrm>
        </p:spPr>
        <p:txBody>
          <a:bodyPr>
            <a:normAutofit/>
          </a:bodyPr>
          <a:lstStyle/>
          <a:p>
            <a:r>
              <a:rPr lang="en-US" sz="3100" b="1" dirty="0" smtClean="0"/>
              <a:t>I want to hire a Kansas licensed school librarian.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100" b="1" dirty="0" smtClean="0"/>
              <a:t>What knowledge and skills should I expect?</a:t>
            </a:r>
            <a:br>
              <a:rPr lang="en-US" sz="3100" b="1" dirty="0" smtClean="0"/>
            </a:br>
            <a:r>
              <a:rPr lang="en-US" sz="3100" b="1" dirty="0"/>
              <a:t/>
            </a:r>
            <a:br>
              <a:rPr lang="en-US" sz="3100" b="1" dirty="0"/>
            </a:b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49262" y="3602038"/>
            <a:ext cx="7718738" cy="1655762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Mirah J. Dow</a:t>
            </a:r>
          </a:p>
          <a:p>
            <a:r>
              <a:rPr lang="en-US" b="1" dirty="0" smtClean="0"/>
              <a:t>Professor</a:t>
            </a:r>
          </a:p>
          <a:p>
            <a:r>
              <a:rPr lang="en-US" b="1" dirty="0" smtClean="0"/>
              <a:t>School of Library and Information Management</a:t>
            </a:r>
          </a:p>
          <a:p>
            <a:r>
              <a:rPr lang="en-US" b="1" dirty="0" smtClean="0"/>
              <a:t>Emporia State University</a:t>
            </a:r>
          </a:p>
          <a:p>
            <a:r>
              <a:rPr lang="en-US" b="1" dirty="0" smtClean="0">
                <a:hlinkClick r:id="rId2"/>
              </a:rPr>
              <a:t>mdow@emporia.edu</a:t>
            </a:r>
            <a:r>
              <a:rPr lang="en-US" b="1" dirty="0" smtClean="0"/>
              <a:t> 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3954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10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786684" y="602132"/>
            <a:ext cx="10515600" cy="509033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b="1" dirty="0" smtClean="0"/>
              <a:t>I want to hire a </a:t>
            </a:r>
            <a:r>
              <a:rPr lang="en-US" b="1" smtClean="0"/>
              <a:t>Kansas licensed </a:t>
            </a:r>
            <a:r>
              <a:rPr lang="en-US" b="1" dirty="0" smtClean="0"/>
              <a:t>school librarian.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b="1" dirty="0" smtClean="0"/>
              <a:t>What knowledge and skills should I expect?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 smtClean="0"/>
              <a:t>Today’s handout and presentation available at</a:t>
            </a:r>
          </a:p>
          <a:p>
            <a:pPr marL="0" indent="0" algn="ctr">
              <a:buNone/>
            </a:pPr>
            <a:r>
              <a:rPr lang="en-US" dirty="0"/>
              <a:t> </a:t>
            </a:r>
            <a:r>
              <a:rPr lang="en-US" b="1" u="sng" dirty="0">
                <a:hlinkClick r:id="rId2"/>
              </a:rPr>
              <a:t>http://</a:t>
            </a:r>
            <a:r>
              <a:rPr lang="en-US" b="1" u="sng" dirty="0" smtClean="0">
                <a:hlinkClick r:id="rId2"/>
              </a:rPr>
              <a:t>tinyurl.com/zw9opuh</a:t>
            </a:r>
            <a:endParaRPr lang="en-US" b="1" u="sng" dirty="0" smtClean="0"/>
          </a:p>
          <a:p>
            <a:pPr marL="0" indent="0" algn="ctr">
              <a:buNone/>
            </a:pPr>
            <a:endParaRPr lang="en-US" b="1" u="sng" dirty="0"/>
          </a:p>
          <a:p>
            <a:pPr marL="0" indent="0" algn="ctr">
              <a:buNone/>
            </a:pPr>
            <a:r>
              <a:rPr lang="en-US" dirty="0" smtClean="0"/>
              <a:t>Questions? Please contact</a:t>
            </a:r>
          </a:p>
          <a:p>
            <a:pPr marL="0" indent="0" algn="ctr">
              <a:buNone/>
            </a:pPr>
            <a:r>
              <a:rPr lang="en-US" dirty="0" smtClean="0"/>
              <a:t>Mirah Dow</a:t>
            </a:r>
          </a:p>
          <a:p>
            <a:pPr marL="0" indent="0" algn="ctr">
              <a:buNone/>
            </a:pPr>
            <a:r>
              <a:rPr lang="en-US" dirty="0" smtClean="0">
                <a:hlinkClick r:id="rId3"/>
              </a:rPr>
              <a:t>mdow@emporia.edu</a:t>
            </a:r>
            <a:r>
              <a:rPr lang="en-US" dirty="0" smtClean="0"/>
              <a:t> </a:t>
            </a:r>
          </a:p>
          <a:p>
            <a:pPr marL="0" indent="0" algn="ctr">
              <a:buNone/>
            </a:pPr>
            <a:r>
              <a:rPr lang="en-US" sz="1600" b="1" dirty="0" smtClean="0"/>
              <a:t>October 12, 2016</a:t>
            </a:r>
            <a:r>
              <a:rPr lang="en-US" sz="4200" b="1" dirty="0" smtClean="0"/>
              <a:t/>
            </a:r>
            <a:br>
              <a:rPr lang="en-US" sz="4200" b="1" dirty="0" smtClean="0"/>
            </a:br>
            <a:endParaRPr lang="en-US" sz="4200" dirty="0"/>
          </a:p>
        </p:txBody>
      </p:sp>
    </p:spTree>
    <p:extLst>
      <p:ext uri="{BB962C8B-B14F-4D97-AF65-F5344CB8AC3E}">
        <p14:creationId xmlns:p14="http://schemas.microsoft.com/office/powerpoint/2010/main" val="76543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School libraries are a big part of the U. S. educational, recreational, and informational infrastructure.</a:t>
            </a:r>
            <a:endParaRPr lang="en-US" sz="36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6710030"/>
              </p:ext>
            </p:extLst>
          </p:nvPr>
        </p:nvGraphicFramePr>
        <p:xfrm>
          <a:off x="2575778" y="1825625"/>
          <a:ext cx="6375044" cy="374904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8747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0024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Public</a:t>
                      </a:r>
                      <a:r>
                        <a:rPr lang="en-US" sz="2800" b="1" baseline="0" dirty="0" smtClean="0"/>
                        <a:t> Libraries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9,082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Academic</a:t>
                      </a:r>
                      <a:r>
                        <a:rPr lang="en-US" sz="2800" b="1" baseline="0" dirty="0" smtClean="0"/>
                        <a:t> Libraries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3,793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solidFill>
                            <a:schemeClr val="tx1"/>
                          </a:solidFill>
                        </a:rPr>
                        <a:t>School</a:t>
                      </a:r>
                      <a:r>
                        <a:rPr lang="en-US" sz="3600" b="1" baseline="0" dirty="0" smtClean="0">
                          <a:solidFill>
                            <a:schemeClr val="tx1"/>
                          </a:solidFill>
                        </a:rPr>
                        <a:t> Libraries</a:t>
                      </a:r>
                      <a:endParaRPr 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solidFill>
                            <a:schemeClr val="tx1"/>
                          </a:solidFill>
                        </a:rPr>
                        <a:t>98,460</a:t>
                      </a:r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Special Libraries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6,966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Armed Forces Libraries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252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Government Libraries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934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Total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119,487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91673" y="5782614"/>
            <a:ext cx="94530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American Library Association, Number of Libraries in the United States retrieved from</a:t>
            </a:r>
          </a:p>
          <a:p>
            <a:r>
              <a:rPr lang="en-US" dirty="0" smtClean="0">
                <a:hlinkClick r:id="rId2"/>
              </a:rPr>
              <a:t>http://www.ala.org/tools/libfactsheets/alalibraryfactsheet01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44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95459"/>
            <a:ext cx="10515600" cy="386366"/>
          </a:xfrm>
        </p:spPr>
        <p:txBody>
          <a:bodyPr>
            <a:normAutofit fontScale="90000"/>
          </a:bodyPr>
          <a:lstStyle/>
          <a:p>
            <a:pPr lvl="0"/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b="1" dirty="0"/>
              <a:t/>
            </a:r>
            <a:br>
              <a:rPr lang="en-US" sz="2700" b="1" dirty="0"/>
            </a:br>
            <a:r>
              <a:rPr lang="en-US" sz="2700" b="1" dirty="0" smtClean="0"/>
              <a:t>Nationwide, </a:t>
            </a:r>
            <a:r>
              <a:rPr lang="en-US" sz="2700" b="1" dirty="0"/>
              <a:t>q</a:t>
            </a:r>
            <a:r>
              <a:rPr lang="en-US" sz="2700" b="1" dirty="0" smtClean="0"/>
              <a:t>uantitative and qualitative measures indicate that school librarians matter.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8344"/>
            <a:ext cx="10515600" cy="4618619"/>
          </a:xfrm>
        </p:spPr>
        <p:txBody>
          <a:bodyPr/>
          <a:lstStyle/>
          <a:p>
            <a:pPr marL="0" lvl="0" indent="0">
              <a:buNone/>
            </a:pPr>
            <a:r>
              <a:rPr lang="en-US" dirty="0" smtClean="0"/>
              <a:t>Kansas Study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5050" y="2163651"/>
            <a:ext cx="7581900" cy="401331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38200" y="6362163"/>
            <a:ext cx="102376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Dow, M. J., </a:t>
            </a:r>
            <a:r>
              <a:rPr lang="en-US" sz="1000" dirty="0" err="1"/>
              <a:t>Lakin</a:t>
            </a:r>
            <a:r>
              <a:rPr lang="en-US" sz="1000" dirty="0"/>
              <a:t>, J. M., &amp; Court, S. C. (2012). School librarian staffing levels and student</a:t>
            </a:r>
          </a:p>
          <a:p>
            <a:r>
              <a:rPr lang="en-US" sz="1000" dirty="0"/>
              <a:t>achievement as represented in 2006-09 Kansas Annual Yearly Progress data.  </a:t>
            </a:r>
            <a:r>
              <a:rPr lang="en-US" sz="1000" i="1" dirty="0"/>
              <a:t>School Library Research</a:t>
            </a:r>
            <a:r>
              <a:rPr lang="en-US" sz="1000" dirty="0"/>
              <a:t>, </a:t>
            </a:r>
            <a:r>
              <a:rPr lang="en-US" sz="1000" i="1" dirty="0"/>
              <a:t>15</a:t>
            </a:r>
            <a:r>
              <a:rPr lang="en-US" sz="1000" dirty="0"/>
              <a:t>. Retrieved from http://www.ala.org/aasl/slr. </a:t>
            </a:r>
          </a:p>
        </p:txBody>
      </p:sp>
    </p:spTree>
    <p:extLst>
      <p:ext uri="{BB962C8B-B14F-4D97-AF65-F5344CB8AC3E}">
        <p14:creationId xmlns:p14="http://schemas.microsoft.com/office/powerpoint/2010/main" val="355166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KANSAS</a:t>
            </a:r>
            <a:r>
              <a:rPr lang="en-US" sz="3600" b="1" dirty="0" smtClean="0"/>
              <a:t> SLMS licensure programs: ESU, PSU, FHSU, WSU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pPr marL="0" indent="0" algn="ctr">
              <a:buNone/>
            </a:pPr>
            <a:r>
              <a:rPr lang="en-US" sz="3200" b="1" dirty="0" smtClean="0"/>
              <a:t>Emporia State University</a:t>
            </a:r>
          </a:p>
          <a:p>
            <a:pPr marL="0" indent="0" algn="ctr">
              <a:buNone/>
            </a:pPr>
            <a:r>
              <a:rPr lang="en-US" sz="3200" b="1" dirty="0" smtClean="0"/>
              <a:t>School of Library and Information Management </a:t>
            </a:r>
          </a:p>
          <a:p>
            <a:pPr marL="0" indent="0" algn="ctr">
              <a:buNone/>
            </a:pPr>
            <a:r>
              <a:rPr lang="en-US" sz="4300" b="1" dirty="0" smtClean="0"/>
              <a:t>Master of Library Science</a:t>
            </a:r>
          </a:p>
          <a:p>
            <a:pPr marL="0" indent="0" algn="ctr">
              <a:buNone/>
            </a:pPr>
            <a:r>
              <a:rPr lang="en-US" b="1" dirty="0" smtClean="0"/>
              <a:t>36 graduate credit hours (28 credits SLMS requirements)</a:t>
            </a:r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b="1" i="1" dirty="0"/>
              <a:t>r</a:t>
            </a:r>
            <a:r>
              <a:rPr lang="en-US" b="1" i="1" dirty="0" smtClean="0"/>
              <a:t>eviewed and approved by</a:t>
            </a:r>
          </a:p>
          <a:p>
            <a:pPr marL="0" indent="0" algn="ctr">
              <a:buNone/>
            </a:pPr>
            <a:r>
              <a:rPr lang="en-US" b="1" dirty="0" smtClean="0"/>
              <a:t>American Library Association </a:t>
            </a:r>
          </a:p>
          <a:p>
            <a:pPr marL="0" indent="0" algn="ctr">
              <a:buNone/>
            </a:pPr>
            <a:r>
              <a:rPr lang="en-US" b="1" dirty="0" smtClean="0"/>
              <a:t>Council for the Accreditation of Educator Preparation</a:t>
            </a:r>
          </a:p>
          <a:p>
            <a:pPr marL="0" indent="0" algn="ctr">
              <a:buNone/>
            </a:pPr>
            <a:r>
              <a:rPr lang="en-US" b="1" dirty="0" smtClean="0"/>
              <a:t>Kansas Department of Education</a:t>
            </a:r>
          </a:p>
          <a:p>
            <a:pPr marL="0" indent="0" algn="ctr">
              <a:buNone/>
            </a:pP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725769" y="6176963"/>
            <a:ext cx="7263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/>
              </a:rPr>
              <a:t>www.slim.emporia.edu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93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/>
              <a:t>MLS Program Learning Outcomes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Foundations of the Profession</a:t>
            </a:r>
          </a:p>
          <a:p>
            <a:pPr marL="0" indent="0">
              <a:buNone/>
            </a:pPr>
            <a:r>
              <a:rPr lang="en-US" dirty="0" smtClean="0"/>
              <a:t>Reference Resources (print and electronic)</a:t>
            </a:r>
          </a:p>
          <a:p>
            <a:pPr marL="0" indent="0">
              <a:buNone/>
            </a:pPr>
            <a:r>
              <a:rPr lang="en-US" dirty="0" smtClean="0"/>
              <a:t>Reference and User Services</a:t>
            </a:r>
          </a:p>
          <a:p>
            <a:pPr marL="0" indent="0">
              <a:buNone/>
            </a:pPr>
            <a:r>
              <a:rPr lang="en-US" dirty="0" smtClean="0"/>
              <a:t>Organization of Recorded Knowledge and Information</a:t>
            </a:r>
          </a:p>
          <a:p>
            <a:pPr marL="0" indent="0">
              <a:buNone/>
            </a:pPr>
            <a:r>
              <a:rPr lang="en-US" dirty="0" smtClean="0"/>
              <a:t>Technology Knowledge and Skills</a:t>
            </a:r>
          </a:p>
          <a:p>
            <a:pPr marL="0" indent="0">
              <a:buNone/>
            </a:pPr>
            <a:r>
              <a:rPr lang="en-US" dirty="0" smtClean="0"/>
              <a:t>Research</a:t>
            </a:r>
          </a:p>
          <a:p>
            <a:pPr marL="0" indent="0">
              <a:buNone/>
            </a:pPr>
            <a:r>
              <a:rPr lang="en-US" dirty="0" smtClean="0"/>
              <a:t>Administration and Management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SLIM wordmark Image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2184" y="4694830"/>
            <a:ext cx="3254138" cy="9864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570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Information Access and Retrieval </a:t>
            </a:r>
            <a:br>
              <a:rPr lang="en-US" b="1" dirty="0" smtClean="0"/>
            </a:br>
            <a:r>
              <a:rPr lang="en-US" b="1" dirty="0" smtClean="0"/>
              <a:t>24 Assessed Threshold Performance Skills</a:t>
            </a:r>
            <a:endParaRPr lang="en-US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9220200" cy="3520281"/>
          </a:xfrm>
        </p:spPr>
      </p:pic>
    </p:spTree>
    <p:extLst>
      <p:ext uri="{BB962C8B-B14F-4D97-AF65-F5344CB8AC3E}">
        <p14:creationId xmlns:p14="http://schemas.microsoft.com/office/powerpoint/2010/main" val="157396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do school librarians do?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School librarian is</a:t>
            </a:r>
          </a:p>
          <a:p>
            <a:r>
              <a:rPr lang="en-US" b="1" dirty="0" smtClean="0"/>
              <a:t>a teacher, not a paraprofessional.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a local leader in school learning and achievement.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an </a:t>
            </a:r>
            <a:r>
              <a:rPr lang="en-US" b="1" dirty="0"/>
              <a:t>i</a:t>
            </a:r>
            <a:r>
              <a:rPr lang="en-US" b="1" dirty="0" smtClean="0"/>
              <a:t>nstructional partner with content area teachers.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/>
              <a:t>s</a:t>
            </a:r>
            <a:r>
              <a:rPr lang="en-US" b="1" dirty="0" smtClean="0"/>
              <a:t>pecialized in information and technology skills instruction in all assessed content areas.</a:t>
            </a:r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Content Placeholder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6418" y="66362"/>
            <a:ext cx="3317382" cy="2754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97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017" y="0"/>
            <a:ext cx="6220496" cy="6857999"/>
          </a:xfrm>
        </p:spPr>
      </p:pic>
      <p:sp>
        <p:nvSpPr>
          <p:cNvPr id="5" name="TextBox 4"/>
          <p:cNvSpPr txBox="1"/>
          <p:nvPr/>
        </p:nvSpPr>
        <p:spPr>
          <a:xfrm>
            <a:off x="8937939" y="4082603"/>
            <a:ext cx="266592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Dow, M. J., (2013). Effective use of first principles of instruction. </a:t>
            </a:r>
            <a:r>
              <a:rPr lang="en-US" sz="1200" i="1" dirty="0"/>
              <a:t>School Library </a:t>
            </a:r>
            <a:r>
              <a:rPr lang="en-US" sz="1200" i="1" dirty="0" smtClean="0"/>
              <a:t>Monthly,</a:t>
            </a:r>
            <a:r>
              <a:rPr lang="en-US" sz="1200" dirty="0"/>
              <a:t> </a:t>
            </a:r>
            <a:r>
              <a:rPr lang="en-US" sz="1200" i="1" dirty="0" smtClean="0"/>
              <a:t>29</a:t>
            </a:r>
            <a:r>
              <a:rPr lang="en-US" sz="1200" dirty="0" smtClean="0"/>
              <a:t>(8</a:t>
            </a:r>
            <a:r>
              <a:rPr lang="en-US" sz="1200" dirty="0"/>
              <a:t>), 8-10</a:t>
            </a:r>
            <a:r>
              <a:rPr lang="en-US" sz="1200" dirty="0" smtClean="0"/>
              <a:t>.</a:t>
            </a:r>
          </a:p>
          <a:p>
            <a:endParaRPr lang="en-US" sz="1200" dirty="0"/>
          </a:p>
          <a:p>
            <a:r>
              <a:rPr lang="en-US" sz="1200" dirty="0"/>
              <a:t>Dow, M. J. (2010). School librarians teach subject area 10:  Computer and </a:t>
            </a:r>
            <a:r>
              <a:rPr lang="en-US" sz="1200" dirty="0" smtClean="0"/>
              <a:t>information sciences</a:t>
            </a:r>
            <a:r>
              <a:rPr lang="en-US" sz="1200" dirty="0"/>
              <a:t>.  </a:t>
            </a:r>
            <a:r>
              <a:rPr lang="en-US" sz="1200" i="1" dirty="0"/>
              <a:t>School Library Monthly</a:t>
            </a:r>
            <a:r>
              <a:rPr lang="en-US" sz="1200" dirty="0"/>
              <a:t>, </a:t>
            </a:r>
            <a:r>
              <a:rPr lang="en-US" sz="1200" i="1" dirty="0"/>
              <a:t>27</a:t>
            </a:r>
            <a:r>
              <a:rPr lang="en-US" sz="1200" dirty="0"/>
              <a:t>(2), 5-8.  </a:t>
            </a:r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7" name="Line Callout 3 6"/>
          <p:cNvSpPr/>
          <p:nvPr/>
        </p:nvSpPr>
        <p:spPr>
          <a:xfrm>
            <a:off x="605307" y="643944"/>
            <a:ext cx="1571223" cy="1828800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150287"/>
              <a:gd name="adj8" fmla="val 113798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How do teachers and librarians 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t</a:t>
            </a:r>
            <a:r>
              <a:rPr lang="en-US" b="1" dirty="0" smtClean="0">
                <a:solidFill>
                  <a:schemeClr val="tx1"/>
                </a:solidFill>
              </a:rPr>
              <a:t>each together?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66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What do school librarians teach?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8039"/>
            <a:ext cx="10515600" cy="4798924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sz="3300" b="1" dirty="0" smtClean="0"/>
              <a:t>Information and technology skills instruction </a:t>
            </a:r>
            <a:r>
              <a:rPr lang="en-US" dirty="0" smtClean="0"/>
              <a:t>based on a comprehensive review of content standards addressing what today’s children and youth will need for work and life.</a:t>
            </a:r>
          </a:p>
          <a:p>
            <a:pPr marL="0" lvl="0" indent="0">
              <a:buNone/>
            </a:pPr>
            <a:r>
              <a:rPr lang="en-US" sz="5200" b="1" dirty="0" smtClean="0"/>
              <a:t>What has changed?</a:t>
            </a:r>
          </a:p>
          <a:p>
            <a:r>
              <a:rPr lang="en-US" b="1" dirty="0" smtClean="0"/>
              <a:t>University curriculum has evolved to reflect current trends</a:t>
            </a:r>
            <a:r>
              <a:rPr lang="en-US" dirty="0" smtClean="0"/>
              <a:t>. KSDE and the Kansas Association of School Librarians are well-known for offering up-to-date professional learning opportunities.</a:t>
            </a:r>
          </a:p>
          <a:p>
            <a:pPr marL="0" lvl="0" indent="0">
              <a:buNone/>
            </a:pPr>
            <a:r>
              <a:rPr lang="en-US" sz="5200" b="1" dirty="0" smtClean="0"/>
              <a:t>What should you do?</a:t>
            </a:r>
            <a:endParaRPr lang="en-US" dirty="0" smtClean="0"/>
          </a:p>
          <a:p>
            <a:pPr lvl="0"/>
            <a:r>
              <a:rPr lang="en-US" b="1" dirty="0" smtClean="0"/>
              <a:t>It is up to school administrators to hire licensed school librarians. </a:t>
            </a:r>
            <a:r>
              <a:rPr lang="en-US" dirty="0" smtClean="0"/>
              <a:t>Please give school librarians the roles and responsibilities they are qualified for and prepared to do.</a:t>
            </a:r>
          </a:p>
          <a:p>
            <a:r>
              <a:rPr lang="en-US" dirty="0" smtClean="0"/>
              <a:t>Licensed school library media specialists will, with your support, be </a:t>
            </a:r>
            <a:r>
              <a:rPr lang="en-US" i="1" dirty="0" smtClean="0"/>
              <a:t>trailblazers</a:t>
            </a:r>
            <a:r>
              <a:rPr lang="en-US" dirty="0" smtClean="0"/>
              <a:t> for making Kansas schools the best in the world.  </a:t>
            </a:r>
          </a:p>
          <a:p>
            <a:pPr lvl="0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19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451</Words>
  <Application>Microsoft Office PowerPoint</Application>
  <PresentationFormat>Widescreen</PresentationFormat>
  <Paragraphs>80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I want to hire a Kansas licensed school librarian.  What knowledge and skills should I expect?  </vt:lpstr>
      <vt:lpstr>School libraries are a big part of the U. S. educational, recreational, and informational infrastructure.</vt:lpstr>
      <vt:lpstr>  Nationwide, quantitative and qualitative measures indicate that school librarians matter.</vt:lpstr>
      <vt:lpstr> KANSAS SLMS licensure programs: ESU, PSU, FHSU, WSU</vt:lpstr>
      <vt:lpstr>MLS Program Learning Outcomes</vt:lpstr>
      <vt:lpstr>Information Access and Retrieval  24 Assessed Threshold Performance Skills</vt:lpstr>
      <vt:lpstr>What do school librarians do?</vt:lpstr>
      <vt:lpstr>PowerPoint Presentation</vt:lpstr>
      <vt:lpstr>What do school librarians teach?</vt:lpstr>
      <vt:lpstr>PowerPoint Presentation</vt:lpstr>
    </vt:vector>
  </TitlesOfParts>
  <Company>Emporia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want to hire a state licensed school librarian.  What knowledge and skills should expect?</dc:title>
  <dc:creator>Mirah Dow</dc:creator>
  <cp:lastModifiedBy>Chelsi Nolan</cp:lastModifiedBy>
  <cp:revision>26</cp:revision>
  <dcterms:created xsi:type="dcterms:W3CDTF">2016-10-11T17:27:52Z</dcterms:created>
  <dcterms:modified xsi:type="dcterms:W3CDTF">2016-10-12T15:53:10Z</dcterms:modified>
</cp:coreProperties>
</file>